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66" r:id="rId2"/>
    <p:sldId id="261" r:id="rId3"/>
    <p:sldId id="259" r:id="rId4"/>
    <p:sldId id="279" r:id="rId5"/>
    <p:sldId id="263" r:id="rId6"/>
    <p:sldId id="283" r:id="rId7"/>
    <p:sldId id="268" r:id="rId8"/>
    <p:sldId id="269" r:id="rId9"/>
    <p:sldId id="270" r:id="rId10"/>
    <p:sldId id="273" r:id="rId11"/>
    <p:sldId id="274" r:id="rId12"/>
    <p:sldId id="275" r:id="rId13"/>
    <p:sldId id="280" r:id="rId14"/>
    <p:sldId id="282" r:id="rId15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F84D08"/>
    <a:srgbClr val="5C0000"/>
    <a:srgbClr val="C5450B"/>
    <a:srgbClr val="CC3300"/>
    <a:srgbClr val="CCFF99"/>
    <a:srgbClr val="14CE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7312" autoAdjust="0"/>
  </p:normalViewPr>
  <p:slideViewPr>
    <p:cSldViewPr>
      <p:cViewPr varScale="1">
        <p:scale>
          <a:sx n="85" d="100"/>
          <a:sy n="85" d="100"/>
        </p:scale>
        <p:origin x="2952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049667-9AF6-42A8-B5BE-AB26899F8A5C}" type="datetimeFigureOut">
              <a:rPr lang="ru-RU" smtClean="0"/>
              <a:pPr/>
              <a:t>13.02.2016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00D345-4E42-4276-8811-526F9B60AE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3139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0D345-4E42-4276-8811-526F9B60AEA6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141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385762" y="7133203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285750" y="6471216"/>
            <a:ext cx="6343650" cy="1629833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85750" y="5181600"/>
            <a:ext cx="6343650" cy="12192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6172200" y="8631936"/>
            <a:ext cx="569214" cy="32918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143500" y="732369"/>
            <a:ext cx="1371600" cy="780203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732369"/>
            <a:ext cx="4686300" cy="780203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2686050" y="101601"/>
            <a:ext cx="2171700" cy="385233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6172200" y="8631936"/>
            <a:ext cx="569214" cy="32918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385762" y="4593203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85750" y="2235200"/>
            <a:ext cx="6343650" cy="16256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35356" y="3929447"/>
            <a:ext cx="6515100" cy="1579767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226314" y="609600"/>
            <a:ext cx="6515100" cy="1121664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228600" y="2133600"/>
            <a:ext cx="3143250" cy="629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3486150" y="2133600"/>
            <a:ext cx="3257550" cy="629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228600" y="7213600"/>
            <a:ext cx="6457950" cy="1176867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11083" y="889000"/>
            <a:ext cx="3217917" cy="853016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3483769" y="889000"/>
            <a:ext cx="3219181" cy="853016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11083" y="1754717"/>
            <a:ext cx="3217917" cy="52556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3486548" y="1754717"/>
            <a:ext cx="3216402" cy="52556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172200" y="8636000"/>
            <a:ext cx="571500" cy="32918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385762" y="8026401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226314" y="609600"/>
            <a:ext cx="6515100" cy="1121664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385762" y="7798823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342900" y="7315200"/>
            <a:ext cx="6343650" cy="694267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342900" y="812800"/>
            <a:ext cx="2256235" cy="64008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2681287" y="812800"/>
            <a:ext cx="4005263" cy="6400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2628900" y="822179"/>
            <a:ext cx="3771900" cy="48768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285750" y="6658347"/>
            <a:ext cx="4400550" cy="696384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285750" y="7377624"/>
            <a:ext cx="4400550" cy="1024467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800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385762" y="1401198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228600" y="2072217"/>
            <a:ext cx="6515100" cy="6034617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4857750" y="101601"/>
            <a:ext cx="1885950" cy="385233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13.02.2016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2343150" y="101601"/>
            <a:ext cx="2514600" cy="385233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6172200" y="8636001"/>
            <a:ext cx="571500" cy="325967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228600" y="609600"/>
            <a:ext cx="6515100" cy="1117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385762" y="1401198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385762" y="1410649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hyperlink" Target="http://www.xrest.ru/images/collection/00524/996/original.jpg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gif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0.gif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6.png"/><Relationship Id="rId7" Type="http://schemas.openxmlformats.org/officeDocument/2006/relationships/image" Target="../media/image6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allday.ru/uploads/posts/2008-10/thumbs/1223930078_shutterstock_11905045.jpg"/>
          <p:cNvPicPr>
            <a:picLocks noChangeAspect="1" noChangeArrowheads="1"/>
          </p:cNvPicPr>
          <p:nvPr/>
        </p:nvPicPr>
        <p:blipFill>
          <a:blip r:embed="rId2"/>
          <a:srcRect l="19049" r="6349" b="9878"/>
          <a:stretch>
            <a:fillRect/>
          </a:stretch>
        </p:blipFill>
        <p:spPr bwMode="auto">
          <a:xfrm>
            <a:off x="3428988" y="4572000"/>
            <a:ext cx="3429012" cy="4572000"/>
          </a:xfrm>
          <a:prstGeom prst="rect">
            <a:avLst/>
          </a:prstGeom>
          <a:noFill/>
        </p:spPr>
      </p:pic>
      <p:pic>
        <p:nvPicPr>
          <p:cNvPr id="2" name="Picture 2" descr="http://allday.ru/uploads/posts/2008-10/thumbs/1223930078_shutterstock_11905045.jpg"/>
          <p:cNvPicPr>
            <a:picLocks noChangeAspect="1" noChangeArrowheads="1"/>
          </p:cNvPicPr>
          <p:nvPr/>
        </p:nvPicPr>
        <p:blipFill>
          <a:blip r:embed="rId2"/>
          <a:srcRect l="19049" r="6349" b="-864"/>
          <a:stretch>
            <a:fillRect/>
          </a:stretch>
        </p:blipFill>
        <p:spPr bwMode="auto">
          <a:xfrm>
            <a:off x="3429000" y="0"/>
            <a:ext cx="3429000" cy="461146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57166" y="285720"/>
            <a:ext cx="5857916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МУЗЕЙНАЯ 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ПЕДАГОГИКА В ШКОЛЕ</a:t>
            </a:r>
            <a:endParaRPr lang="ru-RU" sz="1600" b="1" dirty="0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604" y="1714480"/>
            <a:ext cx="4572032" cy="193899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"/>
                  <a:satMod val="300000"/>
                </a:schemeClr>
              </a:gs>
              <a:gs pos="34000">
                <a:schemeClr val="accent1">
                  <a:tint val="13500"/>
                  <a:satMod val="250000"/>
                </a:schemeClr>
              </a:gs>
              <a:gs pos="100000">
                <a:schemeClr val="accent1">
                  <a:tint val="60000"/>
                  <a:satMod val="200000"/>
                </a:schemeClr>
              </a:gs>
            </a:gsLst>
            <a:lin ang="27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7030A0"/>
                </a:solidFill>
              </a:rPr>
              <a:t>    Без памяти – нет истории,</a:t>
            </a:r>
            <a:br>
              <a:rPr lang="ru-RU" sz="2000" b="1" i="1" dirty="0" smtClean="0">
                <a:solidFill>
                  <a:srgbClr val="7030A0"/>
                </a:solidFill>
              </a:rPr>
            </a:br>
            <a:r>
              <a:rPr lang="ru-RU" sz="2000" b="1" i="1" dirty="0" smtClean="0">
                <a:solidFill>
                  <a:srgbClr val="7030A0"/>
                </a:solidFill>
              </a:rPr>
              <a:t>     Без истории – нет культуры, </a:t>
            </a:r>
            <a:br>
              <a:rPr lang="ru-RU" sz="2000" b="1" i="1" dirty="0" smtClean="0">
                <a:solidFill>
                  <a:srgbClr val="7030A0"/>
                </a:solidFill>
              </a:rPr>
            </a:br>
            <a:r>
              <a:rPr lang="ru-RU" sz="2000" b="1" i="1" dirty="0" smtClean="0">
                <a:solidFill>
                  <a:srgbClr val="7030A0"/>
                </a:solidFill>
              </a:rPr>
              <a:t>     Без культуры – нет духовности</a:t>
            </a:r>
          </a:p>
          <a:p>
            <a:r>
              <a:rPr lang="ru-RU" sz="2000" b="1" i="1" dirty="0" smtClean="0">
                <a:solidFill>
                  <a:srgbClr val="7030A0"/>
                </a:solidFill>
              </a:rPr>
              <a:t>     Без духовности – нет воспитания,</a:t>
            </a:r>
            <a:br>
              <a:rPr lang="ru-RU" sz="2000" b="1" i="1" dirty="0" smtClean="0">
                <a:solidFill>
                  <a:srgbClr val="7030A0"/>
                </a:solidFill>
              </a:rPr>
            </a:br>
            <a:r>
              <a:rPr lang="ru-RU" sz="2000" b="1" i="1" dirty="0" smtClean="0">
                <a:solidFill>
                  <a:srgbClr val="7030A0"/>
                </a:solidFill>
              </a:rPr>
              <a:t>     Без воспитания – нет Человека,</a:t>
            </a:r>
            <a:br>
              <a:rPr lang="ru-RU" sz="2000" b="1" i="1" dirty="0" smtClean="0">
                <a:solidFill>
                  <a:srgbClr val="7030A0"/>
                </a:solidFill>
              </a:rPr>
            </a:br>
            <a:r>
              <a:rPr lang="ru-RU" sz="2000" b="1" i="1" dirty="0" smtClean="0">
                <a:solidFill>
                  <a:srgbClr val="7030A0"/>
                </a:solidFill>
              </a:rPr>
              <a:t>     Без Человека – нет народа</a:t>
            </a:r>
            <a:r>
              <a:rPr lang="ru-RU" sz="2000" b="1" i="1" dirty="0" smtClean="0"/>
              <a:t>!</a:t>
            </a:r>
            <a:endParaRPr lang="ru-RU" b="1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5728" y="4071934"/>
            <a:ext cx="585791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     </a:t>
            </a:r>
            <a:r>
              <a:rPr lang="ru-RU" sz="2400" b="1" dirty="0" smtClean="0">
                <a:solidFill>
                  <a:srgbClr val="FF0000"/>
                </a:solidFill>
              </a:rPr>
              <a:t>Зачем же нужна музейная педагогика в школе? </a:t>
            </a:r>
          </a:p>
          <a:p>
            <a:pPr algn="just"/>
            <a:r>
              <a:rPr lang="ru-RU" sz="2400" b="1" i="1" dirty="0" smtClean="0">
                <a:solidFill>
                  <a:srgbClr val="990000"/>
                </a:solidFill>
              </a:rPr>
              <a:t>         Она оказывает неоценимую помощь в процессе воспитания,  помогает ребенку стать творческой личностью, прожить не одну свою жизнь, а сотни других жизней, включаться в сферу </a:t>
            </a:r>
            <a:r>
              <a:rPr lang="ru-RU" sz="2400" b="1" i="1" dirty="0" err="1" smtClean="0">
                <a:solidFill>
                  <a:srgbClr val="990000"/>
                </a:solidFill>
              </a:rPr>
              <a:t>культуры,истории,традиции</a:t>
            </a:r>
            <a:r>
              <a:rPr lang="ru-RU" sz="2400" b="1" i="1" dirty="0" smtClean="0">
                <a:solidFill>
                  <a:srgbClr val="990000"/>
                </a:solidFill>
              </a:rPr>
              <a:t> своего народа. В этой сфере нет места вандализму - интересно не разрушать, а созидать.</a:t>
            </a:r>
            <a:endParaRPr lang="ru-RU" sz="2400" b="1" i="1" dirty="0">
              <a:solidFill>
                <a:srgbClr val="990000"/>
              </a:solidFill>
            </a:endParaRPr>
          </a:p>
        </p:txBody>
      </p:sp>
      <p:pic>
        <p:nvPicPr>
          <p:cNvPr id="7" name="Picture 2" descr="C:\Users\Школа\Pictures\открытка\597f998f9337.pn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6048380" y="3929058"/>
            <a:ext cx="876790" cy="932502"/>
          </a:xfrm>
          <a:prstGeom prst="rect">
            <a:avLst/>
          </a:prstGeom>
          <a:noFill/>
        </p:spPr>
      </p:pic>
      <p:pic>
        <p:nvPicPr>
          <p:cNvPr id="8" name="Picture 4" descr="Картинка 726 из 5789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49375"/>
          <a:stretch>
            <a:fillRect/>
          </a:stretch>
        </p:blipFill>
        <p:spPr bwMode="auto">
          <a:xfrm rot="18902768">
            <a:off x="-387157" y="-134639"/>
            <a:ext cx="1407754" cy="902128"/>
          </a:xfrm>
          <a:prstGeom prst="rect">
            <a:avLst/>
          </a:prstGeom>
          <a:noFill/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</p:pic>
      <p:pic>
        <p:nvPicPr>
          <p:cNvPr id="9" name="Picture 4" descr="Картинка 726 из 5789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49375"/>
          <a:stretch>
            <a:fillRect/>
          </a:stretch>
        </p:blipFill>
        <p:spPr bwMode="auto">
          <a:xfrm rot="13650237">
            <a:off x="-368970" y="8369337"/>
            <a:ext cx="1407754" cy="902128"/>
          </a:xfrm>
          <a:prstGeom prst="rect">
            <a:avLst/>
          </a:prstGeom>
          <a:noFill/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</p:pic>
      <p:cxnSp>
        <p:nvCxnSpPr>
          <p:cNvPr id="15" name="Прямая соединительная линия 14"/>
          <p:cNvCxnSpPr/>
          <p:nvPr/>
        </p:nvCxnSpPr>
        <p:spPr>
          <a:xfrm rot="5400000">
            <a:off x="-3144090" y="4572000"/>
            <a:ext cx="6572296" cy="1588"/>
          </a:xfrm>
          <a:prstGeom prst="line">
            <a:avLst/>
          </a:prstGeom>
          <a:ln>
            <a:solidFill>
              <a:srgbClr val="CC33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142984" y="71406"/>
            <a:ext cx="4500594" cy="1588"/>
          </a:xfrm>
          <a:prstGeom prst="line">
            <a:avLst/>
          </a:prstGeom>
          <a:ln>
            <a:solidFill>
              <a:srgbClr val="CC33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142984" y="9001156"/>
            <a:ext cx="3643338" cy="1588"/>
          </a:xfrm>
          <a:prstGeom prst="line">
            <a:avLst/>
          </a:prstGeom>
          <a:ln>
            <a:solidFill>
              <a:srgbClr val="CC33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blipFill>
            <a:blip r:embed="rId2">
              <a:lum contrast="40000"/>
            </a:blip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2" descr="C:\Documents and Settings\Преподаватель\Рабочий стол\Музей\1546DSC_0225.JPG"/>
          <p:cNvPicPr>
            <a:picLocks noChangeAspect="1" noChangeArrowheads="1"/>
          </p:cNvPicPr>
          <p:nvPr/>
        </p:nvPicPr>
        <p:blipFill>
          <a:blip r:embed="rId3" cstate="print"/>
          <a:srcRect l="7348" t="18293"/>
          <a:stretch>
            <a:fillRect/>
          </a:stretch>
        </p:blipFill>
        <p:spPr bwMode="auto">
          <a:xfrm>
            <a:off x="571480" y="4572000"/>
            <a:ext cx="6000792" cy="4214834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TextBox 5"/>
          <p:cNvSpPr txBox="1"/>
          <p:nvPr/>
        </p:nvSpPr>
        <p:spPr>
          <a:xfrm>
            <a:off x="1142984" y="500062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7" name="Picture 2" descr="C:\Documents and Settings\Преподаватель\Рабочий стол\Музей\1550DSC_02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9" y="642918"/>
            <a:ext cx="6072237" cy="3645351"/>
          </a:xfrm>
          <a:prstGeom prst="rect">
            <a:avLst/>
          </a:prstGeom>
          <a:ln w="889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TextBox 7"/>
          <p:cNvSpPr txBox="1"/>
          <p:nvPr/>
        </p:nvSpPr>
        <p:spPr>
          <a:xfrm>
            <a:off x="500042" y="214282"/>
            <a:ext cx="5786478" cy="80021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КРАЕВЕДЧЕСКИЙ</a:t>
            </a:r>
            <a:r>
              <a:rPr lang="ru-RU" sz="16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</a:t>
            </a:r>
            <a:r>
              <a:rPr lang="ru-RU" sz="28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РАЗДЕЛ  МУЗЕЯ</a:t>
            </a:r>
            <a:endParaRPr lang="ru-RU" sz="1600" b="1" spc="50" dirty="0" smtClean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blipFill>
            <a:blip r:embed="rId2">
              <a:lum contrast="40000"/>
            </a:blip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Documents and Settings\Преподаватель\Рабочий стол\Музей\1537DSC_02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8" y="244547"/>
            <a:ext cx="6143676" cy="4113139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Picture 2" descr="C:\Documents and Settings\Преподаватель\Рабочий стол\Музей\1540DSC_02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9130" y="4792363"/>
            <a:ext cx="6073142" cy="4065917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blipFill>
            <a:blip r:embed="rId2">
              <a:lum contrast="40000"/>
            </a:blip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Documents and Settings\Преподаватель\Рабочий стол\Музей\1548DSC_02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8" y="285720"/>
            <a:ext cx="6082165" cy="4071958"/>
          </a:xfrm>
          <a:prstGeom prst="rect">
            <a:avLst/>
          </a:prstGeom>
          <a:ln w="889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Picture 2" descr="C:\Documents and Settings\Преподаватель\Рабочий стол\Музей\1555DSC_02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8" y="4857752"/>
            <a:ext cx="6357990" cy="3960278"/>
          </a:xfrm>
          <a:prstGeom prst="rect">
            <a:avLst/>
          </a:prstGeom>
          <a:ln w="889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blipFill>
            <a:blip r:embed="rId2">
              <a:lum contrast="40000"/>
            </a:blip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Рисунок 4"/>
          <p:cNvPicPr>
            <a:picLocks noChangeArrowheads="1"/>
          </p:cNvPicPr>
          <p:nvPr/>
        </p:nvPicPr>
        <p:blipFill>
          <a:blip r:embed="rId3">
            <a:lum contrast="20000"/>
          </a:blip>
          <a:srcRect l="8036" t="4478" r="25000" b="10041"/>
          <a:stretch>
            <a:fillRect/>
          </a:stretch>
        </p:blipFill>
        <p:spPr bwMode="auto">
          <a:xfrm>
            <a:off x="357166" y="357158"/>
            <a:ext cx="6215106" cy="4786346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</p:pic>
      <p:pic>
        <p:nvPicPr>
          <p:cNvPr id="2052" name="Рисунок 5"/>
          <p:cNvPicPr>
            <a:picLocks noChangeArrowheads="1"/>
          </p:cNvPicPr>
          <p:nvPr/>
        </p:nvPicPr>
        <p:blipFill>
          <a:blip r:embed="rId4"/>
          <a:srcRect l="16095" t="2100" r="36695" b="55897"/>
          <a:stretch>
            <a:fillRect/>
          </a:stretch>
        </p:blipFill>
        <p:spPr bwMode="auto">
          <a:xfrm>
            <a:off x="1785926" y="5357818"/>
            <a:ext cx="4786346" cy="28575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2051" name="Рисунок 5"/>
          <p:cNvPicPr>
            <a:picLocks noChangeArrowheads="1"/>
          </p:cNvPicPr>
          <p:nvPr/>
        </p:nvPicPr>
        <p:blipFill>
          <a:blip r:embed="rId4"/>
          <a:srcRect t="43297" r="26824"/>
          <a:stretch>
            <a:fillRect/>
          </a:stretch>
        </p:blipFill>
        <p:spPr bwMode="auto">
          <a:xfrm>
            <a:off x="200025" y="6572264"/>
            <a:ext cx="4872049" cy="2571736"/>
          </a:xfrm>
          <a:prstGeom prst="rect">
            <a:avLst/>
          </a:prstGeom>
          <a:noFill/>
          <a:ln>
            <a:solidFill>
              <a:srgbClr val="C5450B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lum bright="10000" contrast="40000"/>
          </a:blip>
          <a:srcRect/>
          <a:stretch>
            <a:fillRect/>
          </a:stretch>
        </p:blipFill>
        <p:spPr bwMode="auto">
          <a:xfrm>
            <a:off x="571480" y="428596"/>
            <a:ext cx="5643602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94" y="4786314"/>
            <a:ext cx="4959935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42876" y="142844"/>
            <a:ext cx="6572272" cy="885828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F84D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   </a:t>
            </a:r>
            <a:r>
              <a:rPr lang="ru-RU" sz="24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Отличительные черты обучения в музейной педагогике - </a:t>
            </a:r>
            <a:r>
              <a:rPr lang="ru-RU" sz="2400" b="1" i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неформальность</a:t>
            </a:r>
            <a:r>
              <a:rPr lang="ru-RU" sz="24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и добровольность</a:t>
            </a:r>
            <a:r>
              <a:rPr lang="ru-RU" sz="20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</a:t>
            </a:r>
            <a:r>
              <a:rPr lang="ru-RU" sz="2000" dirty="0" smtClean="0">
                <a:solidFill>
                  <a:srgbClr val="C00000"/>
                </a:solidFill>
              </a:rPr>
              <a:t>Особенностью обучения является возможность максимально реализовать свои способности и удовлетворить интересы, оно стимулируется экспрессивностью, разнообразием и подлинностью музейных предметов. Обучение может осуществляться в форме экскурсий, занятий, музейных уроков.</a:t>
            </a:r>
          </a:p>
          <a:p>
            <a:r>
              <a:rPr lang="ru-RU" sz="20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</a:t>
            </a:r>
            <a:r>
              <a:rPr lang="ru-RU" sz="24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Музейная педагогика дает возможность:</a:t>
            </a:r>
            <a:endParaRPr lang="ru-RU" sz="2000" b="1" i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ru-RU" sz="2000" dirty="0" smtClean="0">
                <a:solidFill>
                  <a:srgbClr val="C00000"/>
                </a:solidFill>
              </a:rPr>
              <a:t>-      осуществлять нетрадиционный подход к образованию, основанный на интересе детей к исследовательской деятельности </a:t>
            </a:r>
            <a:r>
              <a:rPr lang="en-US" sz="2000" dirty="0" smtClean="0">
                <a:solidFill>
                  <a:srgbClr val="C00000"/>
                </a:solidFill>
              </a:rPr>
              <a:t>;</a:t>
            </a:r>
            <a:endParaRPr lang="ru-RU" sz="2000" dirty="0" smtClean="0">
              <a:solidFill>
                <a:srgbClr val="C00000"/>
              </a:solidFill>
            </a:endParaRPr>
          </a:p>
          <a:p>
            <a:r>
              <a:rPr lang="ru-RU" sz="2000" dirty="0" smtClean="0">
                <a:solidFill>
                  <a:srgbClr val="C00000"/>
                </a:solidFill>
              </a:rPr>
              <a:t>-      сочетать эмоциональные и интеллектуальные воздействия на учеников;</a:t>
            </a:r>
          </a:p>
          <a:p>
            <a:r>
              <a:rPr lang="ru-RU" sz="2000" dirty="0" smtClean="0">
                <a:solidFill>
                  <a:srgbClr val="C00000"/>
                </a:solidFill>
              </a:rPr>
              <a:t>-      раскрыть значимость и практический смысл изучаемого материала;</a:t>
            </a:r>
          </a:p>
          <a:p>
            <a:r>
              <a:rPr lang="ru-RU" sz="2000" dirty="0" smtClean="0">
                <a:solidFill>
                  <a:srgbClr val="C00000"/>
                </a:solidFill>
              </a:rPr>
              <a:t>-      попробовать собственные силы и </a:t>
            </a:r>
            <a:r>
              <a:rPr lang="ru-RU" sz="2000" dirty="0" err="1" smtClean="0">
                <a:solidFill>
                  <a:srgbClr val="C00000"/>
                </a:solidFill>
              </a:rPr>
              <a:t>самореализоваться</a:t>
            </a:r>
            <a:r>
              <a:rPr lang="ru-RU" sz="2000" dirty="0" smtClean="0">
                <a:solidFill>
                  <a:srgbClr val="C00000"/>
                </a:solidFill>
              </a:rPr>
              <a:t> каждому ребенку;</a:t>
            </a:r>
          </a:p>
          <a:p>
            <a:r>
              <a:rPr lang="ru-RU" sz="2000" dirty="0" smtClean="0">
                <a:solidFill>
                  <a:srgbClr val="C00000"/>
                </a:solidFill>
              </a:rPr>
              <a:t>-      объяснить сложный материал на простых и наглядных примерах;</a:t>
            </a:r>
          </a:p>
          <a:p>
            <a:r>
              <a:rPr lang="ru-RU" sz="2000" dirty="0" smtClean="0">
                <a:solidFill>
                  <a:srgbClr val="C00000"/>
                </a:solidFill>
              </a:rPr>
              <a:t>-      организовать интересные уроки и дополнительные, факультативные и внеклассные занятия, исследовательскую работу в школе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2" name="Picture 4" descr="http://s60.radikal.ru/i168/0912/3e/733faf71be9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0" y="0"/>
            <a:ext cx="2071678" cy="1669772"/>
          </a:xfrm>
          <a:prstGeom prst="rect">
            <a:avLst/>
          </a:prstGeom>
          <a:noFill/>
        </p:spPr>
      </p:pic>
      <p:pic>
        <p:nvPicPr>
          <p:cNvPr id="6" name="Picture 4" descr="http://s60.radikal.ru/i168/0912/3e/733faf71be9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447154">
            <a:off x="4333753" y="7100501"/>
            <a:ext cx="2465708" cy="1987360"/>
          </a:xfrm>
          <a:prstGeom prst="rect">
            <a:avLst/>
          </a:prstGeom>
          <a:noFill/>
        </p:spPr>
      </p:pic>
      <p:pic>
        <p:nvPicPr>
          <p:cNvPr id="8" name="Picture 4" descr="http://s60.radikal.ru/i168/0912/3e/733faf71be9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566649">
            <a:off x="4935713" y="242042"/>
            <a:ext cx="2071678" cy="1669772"/>
          </a:xfrm>
          <a:prstGeom prst="rect">
            <a:avLst/>
          </a:prstGeom>
          <a:noFill/>
        </p:spPr>
      </p:pic>
      <p:pic>
        <p:nvPicPr>
          <p:cNvPr id="9" name="Picture 4" descr="http://s60.radikal.ru/i168/0912/3e/733faf71be9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-86851" y="7183741"/>
            <a:ext cx="2071678" cy="16697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1414" y="71438"/>
            <a:ext cx="6643710" cy="907256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86074" y="4429124"/>
            <a:ext cx="377192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357818"/>
            <a:ext cx="3095604" cy="1934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 t="7311" r="16601"/>
          <a:stretch>
            <a:fillRect/>
          </a:stretch>
        </p:blipFill>
        <p:spPr bwMode="auto">
          <a:xfrm>
            <a:off x="928670" y="71406"/>
            <a:ext cx="5857916" cy="47863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769" name="Picture 2" descr="Описание: C:\Documents and Settings\All Users\Документы\Мои рисунки\Асия Вильдановна альбом\2011-01-17\IMAGE0035.BMP"/>
          <p:cNvPicPr>
            <a:picLocks noChangeAspect="1" noChangeArrowheads="1"/>
          </p:cNvPicPr>
          <p:nvPr/>
        </p:nvPicPr>
        <p:blipFill>
          <a:blip r:embed="rId5">
            <a:lum/>
          </a:blip>
          <a:srcRect l="16447" t="5965" r="12006" b="10516"/>
          <a:stretch>
            <a:fillRect/>
          </a:stretch>
        </p:blipFill>
        <p:spPr bwMode="auto">
          <a:xfrm>
            <a:off x="71414" y="1214414"/>
            <a:ext cx="5214974" cy="4495685"/>
          </a:xfrm>
          <a:prstGeom prst="round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8" name="Picture 6" descr="Рис 1 вариант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0800000">
            <a:off x="0" y="-2"/>
            <a:ext cx="1623708" cy="1571606"/>
          </a:xfrm>
          <a:prstGeom prst="rect">
            <a:avLst/>
          </a:prstGeom>
          <a:noFill/>
        </p:spPr>
      </p:pic>
      <p:pic>
        <p:nvPicPr>
          <p:cNvPr id="9" name="Picture 6" descr="Рис 1 вариант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6200000">
            <a:off x="5100739" y="28655"/>
            <a:ext cx="1785916" cy="1728608"/>
          </a:xfrm>
          <a:prstGeom prst="rect">
            <a:avLst/>
          </a:prstGeom>
          <a:noFill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82" y="6572296"/>
            <a:ext cx="4214842" cy="2500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215238"/>
            <a:ext cx="2667000" cy="185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1071546" y="5286381"/>
            <a:ext cx="4429156" cy="307777"/>
          </a:xfrm>
          <a:prstGeom prst="rect">
            <a:avLst/>
          </a:prstGeom>
          <a:solidFill>
            <a:srgbClr val="14CE1D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</a:rPr>
              <a:t>Интервью журналу </a:t>
            </a:r>
            <a:r>
              <a:rPr lang="en-US" sz="1400" b="1" i="1" dirty="0" smtClean="0">
                <a:solidFill>
                  <a:schemeClr val="bg1"/>
                </a:solidFill>
              </a:rPr>
              <a:t>“</a:t>
            </a:r>
            <a:r>
              <a:rPr lang="ru-RU" sz="1400" b="1" i="1" dirty="0" smtClean="0">
                <a:solidFill>
                  <a:schemeClr val="bg1"/>
                </a:solidFill>
              </a:rPr>
              <a:t>Народное образование</a:t>
            </a:r>
            <a:r>
              <a:rPr lang="en-US" sz="1400" i="1" dirty="0" smtClean="0">
                <a:solidFill>
                  <a:schemeClr val="bg1"/>
                </a:solidFill>
              </a:rPr>
              <a:t>”</a:t>
            </a:r>
            <a:r>
              <a:rPr lang="ru-RU" sz="1400" i="1" dirty="0" smtClean="0">
                <a:solidFill>
                  <a:schemeClr val="bg1"/>
                </a:solidFill>
              </a:rPr>
              <a:t> </a:t>
            </a:r>
            <a:r>
              <a:rPr lang="ru-RU" sz="1200" b="1" i="1" dirty="0" smtClean="0">
                <a:solidFill>
                  <a:schemeClr val="bg1"/>
                </a:solidFill>
              </a:rPr>
              <a:t>2002 год.</a:t>
            </a:r>
            <a:endParaRPr lang="ru-RU" sz="1400" b="1" dirty="0">
              <a:solidFill>
                <a:schemeClr val="bg1"/>
              </a:solidFill>
            </a:endParaRPr>
          </a:p>
        </p:txBody>
      </p:sp>
      <p:pic>
        <p:nvPicPr>
          <p:cNvPr id="11" name="Picture 6" descr="Рис 1 вариант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5400000">
            <a:off x="-22499" y="7764203"/>
            <a:ext cx="1402296" cy="1357298"/>
          </a:xfrm>
          <a:prstGeom prst="rect">
            <a:avLst/>
          </a:prstGeom>
          <a:noFill/>
        </p:spPr>
      </p:pic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285728" y="5857884"/>
            <a:ext cx="6286544" cy="317009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"/>
                  <a:satMod val="300000"/>
                </a:schemeClr>
              </a:gs>
              <a:gs pos="34000">
                <a:schemeClr val="accent1">
                  <a:tint val="13500"/>
                  <a:satMod val="250000"/>
                </a:schemeClr>
              </a:gs>
              <a:gs pos="100000">
                <a:schemeClr val="accent1">
                  <a:tint val="60000"/>
                  <a:satMod val="20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Franklin Gothic Medium" pitchFamily="34" charset="0"/>
                <a:ea typeface="+mn-ea"/>
                <a:cs typeface="+mn-cs"/>
              </a:rPr>
              <a:t>  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Franklin Gothic Medium" pitchFamily="34" charset="0"/>
                <a:ea typeface="+mn-ea"/>
                <a:cs typeface="+mn-cs"/>
              </a:rPr>
              <a:t>Есть у нашей школы  одна особенность: здесь создан один из самых уникальных музеев – музей Хлеба с комплексно – краеведческим профилем – лауреат республиканского конкурса. Создатель музея Хлеба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itchFamily="34" charset="0"/>
                <a:ea typeface="+mn-ea"/>
                <a:cs typeface="+mn-cs"/>
              </a:rPr>
              <a:t>– 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itchFamily="34" charset="0"/>
                <a:ea typeface="+mn-ea"/>
                <a:cs typeface="+mn-cs"/>
              </a:rPr>
              <a:t>Халиуллин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itchFamily="34" charset="0"/>
                <a:ea typeface="+mn-ea"/>
                <a:cs typeface="+mn-cs"/>
              </a:rPr>
              <a:t> Шамиль 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itchFamily="34" charset="0"/>
                <a:ea typeface="+mn-ea"/>
                <a:cs typeface="+mn-cs"/>
              </a:rPr>
              <a:t>Адиуллович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Franklin Gothic Medium" pitchFamily="34" charset="0"/>
                <a:ea typeface="+mn-ea"/>
                <a:cs typeface="+mn-cs"/>
              </a:rPr>
              <a:t>, преподаватель истории и обществознания. Идея создания  музея тоже принадлежит ему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990000"/>
                </a:solidFill>
                <a:effectLst/>
                <a:latin typeface="Franklin Gothic Medium" pitchFamily="34" charset="0"/>
                <a:ea typeface="+mn-ea"/>
                <a:cs typeface="+mn-cs"/>
              </a:rPr>
              <a:t>.</a:t>
            </a:r>
            <a:r>
              <a:rPr lang="ru-RU" sz="2000" i="1" dirty="0" smtClean="0">
                <a:solidFill>
                  <a:srgbClr val="990000"/>
                </a:solidFill>
              </a:rPr>
              <a:t>  В музее всё – от каждого колоска до витрин и до последнего гвоздя собрано и сделано его руками и руками его учеников – работников школы.</a:t>
            </a:r>
            <a:endParaRPr kumimoji="0" lang="ru-RU" sz="2000" i="1" u="none" strike="noStrike" cap="none" normalizeH="0" baseline="0" dirty="0" smtClean="0">
              <a:ln>
                <a:noFill/>
              </a:ln>
              <a:solidFill>
                <a:srgbClr val="99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6" descr="Рис 1 вариант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86388" y="7622820"/>
            <a:ext cx="1571612" cy="15211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Ильшат\Desktop\колосок\480x480_82e344269ff4c439709fbbff52b4397d.jpg"/>
          <p:cNvPicPr>
            <a:picLocks noChangeAspect="1" noChangeArrowheads="1"/>
          </p:cNvPicPr>
          <p:nvPr/>
        </p:nvPicPr>
        <p:blipFill>
          <a:blip r:embed="rId2"/>
          <a:srcRect l="26560" t="8980" r="28268" b="9387"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pic>
        <p:nvPicPr>
          <p:cNvPr id="7" name="Picture 3" descr="C:\Users\Ильшат\Desktop\колосок\480x480_82e344269ff4c439709fbbff52b4397d.jpg"/>
          <p:cNvPicPr>
            <a:picLocks noChangeAspect="1" noChangeArrowheads="1"/>
          </p:cNvPicPr>
          <p:nvPr/>
        </p:nvPicPr>
        <p:blipFill>
          <a:blip r:embed="rId2"/>
          <a:srcRect l="10531" t="8980" r="28268" b="9387"/>
          <a:stretch>
            <a:fillRect/>
          </a:stretch>
        </p:blipFill>
        <p:spPr bwMode="auto">
          <a:xfrm>
            <a:off x="3864771" y="4929190"/>
            <a:ext cx="2993229" cy="3990972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0" y="4786314"/>
            <a:ext cx="5072074" cy="435768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-24" y="0"/>
            <a:ext cx="3643338" cy="342899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5" descr="C:\Users\Ильшат\Desktop\Музей ХлебаЗульфия Хайдаровна\IMG_5661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 l="26041" t="12500" r="7291" b="8332"/>
          <a:stretch>
            <a:fillRect/>
          </a:stretch>
        </p:blipFill>
        <p:spPr bwMode="auto">
          <a:xfrm>
            <a:off x="3357586" y="214282"/>
            <a:ext cx="3500438" cy="3117578"/>
          </a:xfrm>
          <a:prstGeom prst="roundRect">
            <a:avLst/>
          </a:prstGeom>
          <a:noFill/>
          <a:effectLst>
            <a:glow rad="1397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214290" y="3428992"/>
            <a:ext cx="6429420" cy="2523768"/>
          </a:xfrm>
          <a:prstGeom prst="rect">
            <a:avLst/>
          </a:prstGeom>
          <a:ln>
            <a:headEnd/>
            <a:tailEnd/>
          </a:ln>
          <a:effectLst>
            <a:outerShdw blurRad="50800" dist="88900" dir="4200000" algn="tl" rotWithShape="0">
              <a:srgbClr val="5C0000">
                <a:alpha val="67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i="1" dirty="0" smtClean="0">
                <a:solidFill>
                  <a:srgbClr val="5C0000"/>
                </a:solidFill>
                <a:latin typeface="Franklin Gothic Book" pitchFamily="34" charset="0"/>
                <a:ea typeface="Times New Roman" pitchFamily="18" charset="0"/>
                <a:cs typeface="Times New Roman" pitchFamily="18" charset="0"/>
              </a:rPr>
              <a:t>        </a:t>
            </a:r>
            <a:r>
              <a:rPr lang="ru-RU" sz="2000" i="1" dirty="0" smtClean="0">
                <a:solidFill>
                  <a:srgbClr val="990000"/>
                </a:solidFill>
                <a:latin typeface="Franklin Gothic Book" pitchFamily="34" charset="0"/>
                <a:ea typeface="Times New Roman" pitchFamily="18" charset="0"/>
                <a:cs typeface="Times New Roman" pitchFamily="18" charset="0"/>
              </a:rPr>
              <a:t>В настоящее время</a:t>
            </a: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rgbClr val="990000"/>
                </a:solidFill>
                <a:effectLst/>
                <a:latin typeface="Franklin Gothic Book" pitchFamily="34" charset="0"/>
                <a:ea typeface="Times New Roman" pitchFamily="18" charset="0"/>
                <a:cs typeface="Times New Roman" pitchFamily="18" charset="0"/>
              </a:rPr>
              <a:t> музеем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rgbClr val="990000"/>
                </a:solidFill>
                <a:effectLst/>
                <a:latin typeface="Franklin Gothic Book" pitchFamily="34" charset="0"/>
                <a:ea typeface="Times New Roman" pitchFamily="18" charset="0"/>
                <a:cs typeface="Times New Roman" pitchFamily="18" charset="0"/>
              </a:rPr>
              <a:t> руководит </a:t>
            </a:r>
            <a:r>
              <a:rPr kumimoji="0" lang="ru-RU" sz="2000" b="1" i="1" u="none" strike="noStrike" cap="none" normalizeH="0" dirty="0" err="1" smtClean="0">
                <a:ln>
                  <a:noFill/>
                </a:ln>
                <a:solidFill>
                  <a:srgbClr val="990000"/>
                </a:solidFill>
                <a:effectLst/>
                <a:latin typeface="Franklin Gothic Book" pitchFamily="34" charset="0"/>
                <a:ea typeface="Times New Roman" pitchFamily="18" charset="0"/>
                <a:cs typeface="Times New Roman" pitchFamily="18" charset="0"/>
              </a:rPr>
              <a:t>Халиуллина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990000"/>
                </a:solidFill>
                <a:effectLst/>
                <a:latin typeface="Franklin Gothic Book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none" strike="noStrike" cap="none" normalizeH="0" dirty="0" err="1" smtClean="0">
                <a:ln>
                  <a:noFill/>
                </a:ln>
                <a:solidFill>
                  <a:srgbClr val="990000"/>
                </a:solidFill>
                <a:effectLst/>
                <a:latin typeface="Franklin Gothic Book" pitchFamily="34" charset="0"/>
                <a:ea typeface="Times New Roman" pitchFamily="18" charset="0"/>
                <a:cs typeface="Times New Roman" pitchFamily="18" charset="0"/>
              </a:rPr>
              <a:t>Асия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990000"/>
                </a:solidFill>
                <a:effectLst/>
                <a:latin typeface="Franklin Gothic Book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none" strike="noStrike" cap="none" normalizeH="0" dirty="0" err="1" smtClean="0">
                <a:ln>
                  <a:noFill/>
                </a:ln>
                <a:solidFill>
                  <a:srgbClr val="990000"/>
                </a:solidFill>
                <a:effectLst/>
                <a:latin typeface="Franklin Gothic Book" pitchFamily="34" charset="0"/>
                <a:ea typeface="Times New Roman" pitchFamily="18" charset="0"/>
                <a:cs typeface="Times New Roman" pitchFamily="18" charset="0"/>
              </a:rPr>
              <a:t>Вильдановна</a:t>
            </a:r>
            <a:r>
              <a:rPr lang="ru-RU" sz="2000" i="1" dirty="0" smtClean="0">
                <a:solidFill>
                  <a:srgbClr val="990000"/>
                </a:solidFill>
                <a:latin typeface="Franklin Gothic Book" pitchFamily="34" charset="0"/>
                <a:ea typeface="Times New Roman" pitchFamily="18" charset="0"/>
                <a:cs typeface="Times New Roman" pitchFamily="18" charset="0"/>
              </a:rPr>
              <a:t> (жена Шамиля </a:t>
            </a:r>
            <a:r>
              <a:rPr lang="ru-RU" sz="2000" i="1" dirty="0" err="1" smtClean="0">
                <a:solidFill>
                  <a:srgbClr val="990000"/>
                </a:solidFill>
                <a:latin typeface="Franklin Gothic Book" pitchFamily="34" charset="0"/>
                <a:ea typeface="Times New Roman" pitchFamily="18" charset="0"/>
                <a:cs typeface="Times New Roman" pitchFamily="18" charset="0"/>
              </a:rPr>
              <a:t>Адиулловича</a:t>
            </a:r>
            <a:r>
              <a:rPr lang="ru-RU" sz="2000" i="1" dirty="0" smtClean="0">
                <a:solidFill>
                  <a:srgbClr val="990000"/>
                </a:solidFill>
                <a:latin typeface="Franklin Gothic Book" pitchFamily="34" charset="0"/>
                <a:ea typeface="Times New Roman" pitchFamily="18" charset="0"/>
                <a:cs typeface="Times New Roman" pitchFamily="18" charset="0"/>
              </a:rPr>
              <a:t>).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rgbClr val="990000"/>
                </a:solidFill>
                <a:effectLst/>
                <a:latin typeface="Franklin Gothic Book" pitchFamily="34" charset="0"/>
                <a:ea typeface="Times New Roman" pitchFamily="18" charset="0"/>
                <a:cs typeface="Times New Roman" pitchFamily="18" charset="0"/>
              </a:rPr>
              <a:t> Она ведет </a:t>
            </a:r>
            <a:r>
              <a:rPr lang="ru-RU" sz="2000" i="1" dirty="0" smtClean="0">
                <a:solidFill>
                  <a:srgbClr val="990000"/>
                </a:solidFill>
                <a:latin typeface="Franklin Gothic Book" pitchFamily="34" charset="0"/>
                <a:ea typeface="Times New Roman" pitchFamily="18" charset="0"/>
                <a:cs typeface="Times New Roman" pitchFamily="18" charset="0"/>
              </a:rPr>
              <a:t>краеведческий  </a:t>
            </a: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rgbClr val="990000"/>
                </a:solidFill>
                <a:effectLst/>
                <a:latin typeface="Franklin Gothic Book" pitchFamily="34" charset="0"/>
                <a:ea typeface="Times New Roman" pitchFamily="18" charset="0"/>
                <a:cs typeface="Times New Roman" pitchFamily="18" charset="0"/>
              </a:rPr>
              <a:t>кружок . Проводит очень интересные экскурсии, беседы с учащимися и гостями школьного музея.</a:t>
            </a:r>
            <a:r>
              <a:rPr lang="ru-RU" i="1" dirty="0" smtClean="0">
                <a:solidFill>
                  <a:srgbClr val="990000"/>
                </a:solidFill>
              </a:rPr>
              <a:t> </a:t>
            </a:r>
            <a:r>
              <a:rPr lang="ru-RU" sz="2000" i="1" dirty="0" smtClean="0">
                <a:solidFill>
                  <a:srgbClr val="990000"/>
                </a:solidFill>
              </a:rPr>
              <a:t>Сегодня в экспозиции музея более700 экспонатов об истории Хлеба, альбомы, стенды, ленты батыров хлебной нивы и многое другое.</a:t>
            </a:r>
            <a:endParaRPr lang="ru-RU" dirty="0" smtClean="0">
              <a:solidFill>
                <a:srgbClr val="990000"/>
              </a:solidFill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kumimoji="0" lang="ru-RU" sz="1800" i="1" u="none" strike="noStrike" cap="none" normalizeH="0" baseline="0" dirty="0" smtClean="0">
              <a:ln>
                <a:noFill/>
              </a:ln>
              <a:solidFill>
                <a:srgbClr val="5C0000"/>
              </a:solidFill>
              <a:effectLst/>
              <a:latin typeface="Franklin Gothic Book" pitchFamily="34" charset="0"/>
              <a:cs typeface="Arial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/>
          <a:srcRect t="7328" r="27940" b="12500"/>
          <a:stretch>
            <a:fillRect/>
          </a:stretch>
        </p:blipFill>
        <p:spPr bwMode="auto">
          <a:xfrm>
            <a:off x="142852" y="428596"/>
            <a:ext cx="3396163" cy="2833864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Picture 6" descr="Рис 1 вариант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0800000">
            <a:off x="0" y="0"/>
            <a:ext cx="1623708" cy="1571606"/>
          </a:xfrm>
          <a:prstGeom prst="rect">
            <a:avLst/>
          </a:prstGeom>
          <a:noFill/>
        </p:spPr>
      </p:pic>
      <p:pic>
        <p:nvPicPr>
          <p:cNvPr id="1028" name="Picture 4" descr="C:\Users\Ильшат\Desktop\музей хлеба картинная галерея\IMG_4444.jpg"/>
          <p:cNvPicPr>
            <a:picLocks noChangeAspect="1" noChangeArrowheads="1"/>
          </p:cNvPicPr>
          <p:nvPr/>
        </p:nvPicPr>
        <p:blipFill>
          <a:blip r:embed="rId6" cstate="print">
            <a:lum contrast="20000"/>
          </a:blip>
          <a:srcRect l="19056" t="6944"/>
          <a:stretch>
            <a:fillRect/>
          </a:stretch>
        </p:blipFill>
        <p:spPr bwMode="auto">
          <a:xfrm>
            <a:off x="2714620" y="5715008"/>
            <a:ext cx="3894148" cy="3357586"/>
          </a:xfrm>
          <a:prstGeom prst="rect">
            <a:avLst/>
          </a:prstGeom>
          <a:noFill/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2" descr="C:\Documents and Settings\Преподаватель\Мои документы\Школьные мероприятия\IMG_0571.jpg"/>
          <p:cNvPicPr>
            <a:picLocks noChangeAspect="1" noChangeArrowheads="1"/>
          </p:cNvPicPr>
          <p:nvPr/>
        </p:nvPicPr>
        <p:blipFill>
          <a:blip r:embed="rId7" cstate="print">
            <a:lum contrast="10000"/>
          </a:blip>
          <a:srcRect l="3220" t="5992" r="47007" b="20276"/>
          <a:stretch>
            <a:fillRect/>
          </a:stretch>
        </p:blipFill>
        <p:spPr bwMode="auto">
          <a:xfrm>
            <a:off x="71414" y="6000760"/>
            <a:ext cx="2764651" cy="307183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3" name="Picture 6" descr="Рис 1 вариант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5400000">
            <a:off x="116801" y="7474937"/>
            <a:ext cx="1623708" cy="1571606"/>
          </a:xfrm>
          <a:prstGeom prst="rect">
            <a:avLst/>
          </a:prstGeom>
          <a:noFill/>
        </p:spPr>
      </p:pic>
      <p:pic>
        <p:nvPicPr>
          <p:cNvPr id="12" name="Picture 6" descr="Рис 1 вариант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34292" y="7572394"/>
            <a:ext cx="1623708" cy="1571606"/>
          </a:xfrm>
          <a:prstGeom prst="rect">
            <a:avLst/>
          </a:prstGeom>
          <a:noFill/>
        </p:spPr>
      </p:pic>
      <p:pic>
        <p:nvPicPr>
          <p:cNvPr id="11" name="Picture 6" descr="Рис 1 вариант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6200000">
            <a:off x="5234292" y="0"/>
            <a:ext cx="1623708" cy="15716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214290" y="142844"/>
            <a:ext cx="6500858" cy="885828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 flipV="1">
            <a:off x="642918" y="928661"/>
            <a:ext cx="5500726" cy="45719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6" descr="Рис 1 вариант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5522486" y="21776"/>
            <a:ext cx="1357290" cy="131373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571612" y="428596"/>
            <a:ext cx="5286388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Изобразительного  искусства</a:t>
            </a:r>
            <a:endParaRPr lang="ru-RU" sz="32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28673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8" y="0"/>
            <a:ext cx="1500174" cy="2070889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 cstate="print">
            <a:lum contrast="30000"/>
          </a:blip>
          <a:srcRect/>
          <a:stretch>
            <a:fillRect/>
          </a:stretch>
        </p:blipFill>
        <p:spPr bwMode="auto">
          <a:xfrm>
            <a:off x="2071678" y="1053679"/>
            <a:ext cx="4691095" cy="3518321"/>
          </a:xfrm>
          <a:prstGeom prst="round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5" cstate="print"/>
          <a:srcRect t="6250"/>
          <a:stretch>
            <a:fillRect/>
          </a:stretch>
        </p:blipFill>
        <p:spPr bwMode="auto">
          <a:xfrm>
            <a:off x="0" y="1714480"/>
            <a:ext cx="2143140" cy="78547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7416" name="Picture 8" descr="IMG_0513"/>
          <p:cNvPicPr>
            <a:picLocks noChangeAspect="1" noChangeArrowheads="1"/>
          </p:cNvPicPr>
          <p:nvPr/>
        </p:nvPicPr>
        <p:blipFill>
          <a:blip r:embed="rId6" cstate="print"/>
          <a:srcRect r="7909"/>
          <a:stretch>
            <a:fillRect/>
          </a:stretch>
        </p:blipFill>
        <p:spPr bwMode="auto">
          <a:xfrm>
            <a:off x="1643050" y="3714744"/>
            <a:ext cx="2571768" cy="1993120"/>
          </a:xfrm>
          <a:prstGeom prst="rect">
            <a:avLst/>
          </a:prstGeom>
          <a:noFill/>
          <a:ln w="19050">
            <a:solidFill>
              <a:srgbClr val="00B05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</p:pic>
      <p:sp>
        <p:nvSpPr>
          <p:cNvPr id="17" name="Скругленный прямоугольник 16"/>
          <p:cNvSpPr/>
          <p:nvPr/>
        </p:nvSpPr>
        <p:spPr>
          <a:xfrm>
            <a:off x="285728" y="5572132"/>
            <a:ext cx="6572272" cy="321471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C5450B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000" b="1" dirty="0" smtClean="0"/>
              <a:t> </a:t>
            </a:r>
            <a:r>
              <a:rPr lang="tt-RU" sz="2400" dirty="0" smtClean="0">
                <a:solidFill>
                  <a:srgbClr val="990000"/>
                </a:solidFill>
              </a:rPr>
              <a:t>Оформлена картинная галерея, с экспонатами которой охотно  знакомятся гости  школы. Экспонаты  картинной  галереи  используются на  уроках  изобразительного  искусства, русской  литературы, на  классных  часах для  изучения творчества великих  русских и татарских художников. Здесь же  проходят  занятия  кружка «Литература  и  живопись». </a:t>
            </a:r>
            <a:endParaRPr lang="ru-RU" sz="2400" dirty="0">
              <a:solidFill>
                <a:srgbClr val="990000"/>
              </a:solidFill>
            </a:endParaRPr>
          </a:p>
        </p:txBody>
      </p:sp>
      <p:pic>
        <p:nvPicPr>
          <p:cNvPr id="16" name="Picture 4" descr="http://s60.radikal.ru/i168/0912/3e/733faf71be96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5400000">
            <a:off x="-239174" y="6917466"/>
            <a:ext cx="2465708" cy="1987360"/>
          </a:xfrm>
          <a:prstGeom prst="rect">
            <a:avLst/>
          </a:prstGeom>
          <a:noFill/>
        </p:spPr>
      </p:pic>
      <p:pic>
        <p:nvPicPr>
          <p:cNvPr id="14" name="Picture 6" descr="Рис 1 вариант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74" y="7415381"/>
            <a:ext cx="1785926" cy="1728619"/>
          </a:xfrm>
          <a:prstGeom prst="rect">
            <a:avLst/>
          </a:prstGeom>
          <a:noFill/>
        </p:spPr>
      </p:pic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0042" y="2857488"/>
            <a:ext cx="1428760" cy="1721953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://allday.ru/uploads/posts/2009-02/thumbs/1233936111_shutterstock_13261990.jpg"/>
          <p:cNvPicPr>
            <a:picLocks noChangeAspect="1" noChangeArrowheads="1"/>
          </p:cNvPicPr>
          <p:nvPr/>
        </p:nvPicPr>
        <p:blipFill>
          <a:blip r:embed="rId2"/>
          <a:srcRect r="30945" b="1051"/>
          <a:stretch>
            <a:fillRect/>
          </a:stretch>
        </p:blipFill>
        <p:spPr bwMode="auto">
          <a:xfrm>
            <a:off x="4286208" y="0"/>
            <a:ext cx="2571792" cy="4786314"/>
          </a:xfrm>
          <a:prstGeom prst="rect">
            <a:avLst/>
          </a:prstGeom>
          <a:noFill/>
        </p:spPr>
      </p:pic>
      <p:pic>
        <p:nvPicPr>
          <p:cNvPr id="4" name="Picture 4" descr="http://allday.ru/uploads/posts/2009-02/thumbs/1233936111_shutterstock_13261990.jpg"/>
          <p:cNvPicPr>
            <a:picLocks noChangeAspect="1" noChangeArrowheads="1"/>
          </p:cNvPicPr>
          <p:nvPr/>
        </p:nvPicPr>
        <p:blipFill>
          <a:blip r:embed="rId2"/>
          <a:srcRect l="1" t="2954" r="30945" b="1051"/>
          <a:stretch>
            <a:fillRect/>
          </a:stretch>
        </p:blipFill>
        <p:spPr bwMode="auto">
          <a:xfrm>
            <a:off x="4286256" y="4500562"/>
            <a:ext cx="2571744" cy="4643438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285728" y="285720"/>
            <a:ext cx="6286544" cy="8501122"/>
          </a:xfrm>
          <a:prstGeom prst="roundRect">
            <a:avLst/>
          </a:prstGeom>
          <a:noFill/>
          <a:ln w="38100">
            <a:solidFill>
              <a:srgbClr val="F84D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42" y="1714480"/>
            <a:ext cx="4643458" cy="5770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i="1" u="sng" dirty="0" smtClean="0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Цель работы музея</a:t>
            </a:r>
            <a:r>
              <a:rPr lang="ru-RU" sz="4000" dirty="0" smtClean="0">
                <a:solidFill>
                  <a:srgbClr val="333333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: </a:t>
            </a:r>
            <a:endParaRPr lang="ru-RU" sz="7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000" b="1" dirty="0" smtClean="0">
                <a:solidFill>
                  <a:srgbClr val="333333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              </a:t>
            </a:r>
            <a:r>
              <a:rPr lang="ru-RU" sz="4000" b="1" dirty="0" smtClean="0">
                <a:solidFill>
                  <a:srgbClr val="333333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вложить </a:t>
            </a:r>
            <a:endParaRPr lang="ru-RU" sz="7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333333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традиции своего</a:t>
            </a:r>
            <a:endParaRPr lang="en-US" sz="4000" b="1" dirty="0" smtClean="0">
              <a:solidFill>
                <a:srgbClr val="333333"/>
              </a:solidFill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333333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 народа в сердце каждого ребенка, </a:t>
            </a:r>
            <a:endParaRPr lang="ru-RU" sz="7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000" b="1" dirty="0" smtClean="0">
                <a:solidFill>
                  <a:srgbClr val="333333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               </a:t>
            </a:r>
            <a:r>
              <a:rPr lang="ru-RU" sz="4000" b="1" dirty="0" smtClean="0">
                <a:solidFill>
                  <a:srgbClr val="333333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привить</a:t>
            </a:r>
            <a:endParaRPr lang="ru-RU" sz="7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333333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 уважение  к труду хлебороба</a:t>
            </a:r>
            <a:r>
              <a:rPr lang="ru-RU" sz="4000" dirty="0" smtClean="0">
                <a:solidFill>
                  <a:srgbClr val="333333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.</a:t>
            </a:r>
            <a:endParaRPr lang="ru-RU" sz="7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blipFill>
            <a:blip r:embed="rId2">
              <a:lum contrast="40000"/>
            </a:blip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 descr="C:\Documents and Settings\Преподаватель\Рабочий стол\Музей\1425DSC_0097.JPG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874131" y="1000100"/>
            <a:ext cx="5841017" cy="4092842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 descr="C:\Documents and Settings\Преподаватель\Рабочий стол\Музей\1430DSC_0102.JPG"/>
          <p:cNvPicPr>
            <a:picLocks noChangeAspect="1" noChangeArrowheads="1"/>
          </p:cNvPicPr>
          <p:nvPr/>
        </p:nvPicPr>
        <p:blipFill>
          <a:blip r:embed="rId4" cstate="print">
            <a:lum/>
          </a:blip>
          <a:srcRect/>
          <a:stretch>
            <a:fillRect/>
          </a:stretch>
        </p:blipFill>
        <p:spPr bwMode="auto">
          <a:xfrm>
            <a:off x="285728" y="5357818"/>
            <a:ext cx="5429288" cy="3634862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285728" y="285720"/>
            <a:ext cx="6286545" cy="76944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400" b="1" i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Э</a:t>
            </a:r>
            <a:r>
              <a:rPr lang="tt-RU" sz="4400" b="1" i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кспонаты музея Хлеба</a:t>
            </a:r>
            <a:r>
              <a:rPr lang="tt-RU" sz="44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ru-RU" sz="4400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blipFill>
            <a:blip r:embed="rId2">
              <a:lum contrast="40000"/>
            </a:blip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3" descr="C:\Documents and Settings\Преподаватель\Рабочий стол\Музей\1437DSC_0109.JPG"/>
          <p:cNvPicPr>
            <a:picLocks noChangeAspect="1" noChangeArrowheads="1"/>
          </p:cNvPicPr>
          <p:nvPr/>
        </p:nvPicPr>
        <p:blipFill>
          <a:blip r:embed="rId3" cstate="print">
            <a:lum/>
          </a:blip>
          <a:srcRect/>
          <a:stretch>
            <a:fillRect/>
          </a:stretch>
        </p:blipFill>
        <p:spPr bwMode="auto">
          <a:xfrm>
            <a:off x="3324709" y="642910"/>
            <a:ext cx="3319001" cy="2571768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5" descr="C:\Documents and Settings\Преподаватель\Рабочий стол\Музей\1436DSC_01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6674" y="3214678"/>
            <a:ext cx="3375249" cy="2786082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2" descr="C:\Documents and Settings\Преподаватель\Рабочий стол\Музей\1435DSC_01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73996" y="3786182"/>
            <a:ext cx="3484004" cy="2714644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4" descr="C:\Documents and Settings\Преподаватель\Рабочий стол\Музей\1439DSC_011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8896" y="357158"/>
            <a:ext cx="2847848" cy="2357454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2" descr="C:\Documents and Settings\Преподаватель\Рабочий стол\Музей\1443DSC_011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4632" y="6500826"/>
            <a:ext cx="3702996" cy="2479125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Picture 2" descr="C:\Documents and Settings\Преподаватель\Рабочий стол\Музей\1448DSC_0120.JPG"/>
          <p:cNvPicPr>
            <a:picLocks noChangeAspect="1" noChangeArrowheads="1"/>
          </p:cNvPicPr>
          <p:nvPr/>
        </p:nvPicPr>
        <p:blipFill>
          <a:blip r:embed="rId8" cstate="print">
            <a:lum contrast="-10000"/>
          </a:blip>
          <a:srcRect/>
          <a:stretch>
            <a:fillRect/>
          </a:stretch>
        </p:blipFill>
        <p:spPr bwMode="auto">
          <a:xfrm>
            <a:off x="4047526" y="6858016"/>
            <a:ext cx="2667622" cy="1785950"/>
          </a:xfrm>
          <a:prstGeom prst="rect">
            <a:avLst/>
          </a:prstGeom>
          <a:ln w="889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blipFill>
            <a:blip r:embed="rId2">
              <a:lum bright="2000" contrast="13000"/>
            </a:blip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Documents and Settings\Преподаватель\Рабочий стол\Музей\1447DSC_01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14290"/>
            <a:ext cx="6402279" cy="4286272"/>
          </a:xfrm>
          <a:prstGeom prst="rect">
            <a:avLst/>
          </a:prstGeom>
          <a:ln w="88900" cap="sq" cmpd="thickThin">
            <a:solidFill>
              <a:srgbClr val="99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Picture 2" descr="C:\Documents and Settings\Преподаватель\Рабочий стол\Музей\1440DSC_01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42" y="4886994"/>
            <a:ext cx="5929362" cy="3971286"/>
          </a:xfrm>
          <a:prstGeom prst="rect">
            <a:avLst/>
          </a:prstGeom>
          <a:ln w="88900" cap="sq" cmpd="thickThin">
            <a:solidFill>
              <a:srgbClr val="99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1025</TotalTime>
  <Words>337</Words>
  <Application>Microsoft Office PowerPoint</Application>
  <PresentationFormat>Экран (4:3)</PresentationFormat>
  <Paragraphs>28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Calibri</vt:lpstr>
      <vt:lpstr>Franklin Gothic Book</vt:lpstr>
      <vt:lpstr>Franklin Gothic Medium</vt:lpstr>
      <vt:lpstr>Monotype Corsiva</vt:lpstr>
      <vt:lpstr>Times New Roman</vt:lpstr>
      <vt:lpstr>Wingdings 2</vt:lpstr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Ильшат</dc:creator>
  <cp:lastModifiedBy>Кандыз - школа</cp:lastModifiedBy>
  <cp:revision>107</cp:revision>
  <dcterms:created xsi:type="dcterms:W3CDTF">2011-08-22T18:43:41Z</dcterms:created>
  <dcterms:modified xsi:type="dcterms:W3CDTF">2016-02-13T09:10:07Z</dcterms:modified>
</cp:coreProperties>
</file>